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ackage" ContentType="application/vnd.openxmlformats-officedocument.packag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0"/>
  </p:notesMasterIdLst>
  <p:sldIdLst>
    <p:sldId id="256" r:id="rId2"/>
    <p:sldId id="257" r:id="rId3"/>
    <p:sldId id="258" r:id="rId4"/>
    <p:sldId id="276" r:id="rId5"/>
    <p:sldId id="277" r:id="rId6"/>
    <p:sldId id="278" r:id="rId7"/>
    <p:sldId id="280" r:id="rId8"/>
    <p:sldId id="279" r:id="rId9"/>
    <p:sldId id="259" r:id="rId10"/>
    <p:sldId id="271" r:id="rId11"/>
    <p:sldId id="272" r:id="rId12"/>
    <p:sldId id="260" r:id="rId13"/>
    <p:sldId id="261" r:id="rId14"/>
    <p:sldId id="262" r:id="rId15"/>
    <p:sldId id="263" r:id="rId16"/>
    <p:sldId id="264" r:id="rId17"/>
    <p:sldId id="266" r:id="rId18"/>
    <p:sldId id="267" r:id="rId19"/>
    <p:sldId id="268" r:id="rId20"/>
    <p:sldId id="269" r:id="rId21"/>
    <p:sldId id="265" r:id="rId22"/>
    <p:sldId id="270" r:id="rId23"/>
    <p:sldId id="281" r:id="rId24"/>
    <p:sldId id="282" r:id="rId25"/>
    <p:sldId id="283" r:id="rId26"/>
    <p:sldId id="274" r:id="rId27"/>
    <p:sldId id="275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5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40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CD1FF-7A8D-664A-84C8-293180AA1991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2F59D-05B5-424B-AFCC-6680766B0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90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Recovery is difficult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2F59D-05B5-424B-AFCC-6680766B09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7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2FE7D661-1836-44F7-8FAF-35E8F866ECD3}" type="datetime1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4/4/24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4/4/24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4/4/24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4/4/24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package" Target="../embeddings/package1.package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package" Target="../embeddings/package2.package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package" Target="../embeddings/package3.package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package" Target="../embeddings/package4.package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package" Target="../embeddings/package5.package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rles-hoot.github.io/CyberPalooza-Crypto-Unplugged/freq.html" TargetMode="External"/><Relationship Id="rId2" Type="http://schemas.openxmlformats.org/officeDocument/2006/relationships/hyperlink" Target="https://github.com/Charles-Hoot/CyberPalooza-Crypto-Unplugge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19.jpg"/><Relationship Id="rId3" Type="http://schemas.openxmlformats.org/officeDocument/2006/relationships/image" Target="../media/image5.jpg"/><Relationship Id="rId7" Type="http://schemas.openxmlformats.org/officeDocument/2006/relationships/image" Target="../media/image14.jpg"/><Relationship Id="rId12" Type="http://schemas.openxmlformats.org/officeDocument/2006/relationships/image" Target="../media/image1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7.jpg"/><Relationship Id="rId5" Type="http://schemas.openxmlformats.org/officeDocument/2006/relationships/image" Target="../media/image12.jpg"/><Relationship Id="rId10" Type="http://schemas.openxmlformats.org/officeDocument/2006/relationships/image" Target="../media/image16.jpg"/><Relationship Id="rId4" Type="http://schemas.openxmlformats.org/officeDocument/2006/relationships/image" Target="../media/image6.jpg"/><Relationship Id="rId9" Type="http://schemas.openxmlformats.org/officeDocument/2006/relationships/image" Target="../media/image7.jpg"/><Relationship Id="rId1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3" Type="http://schemas.openxmlformats.org/officeDocument/2006/relationships/image" Target="../media/image4.jpg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6.jpg"/><Relationship Id="rId5" Type="http://schemas.openxmlformats.org/officeDocument/2006/relationships/image" Target="../media/image6.jpg"/><Relationship Id="rId15" Type="http://schemas.openxmlformats.org/officeDocument/2006/relationships/image" Target="../media/image21.jpg"/><Relationship Id="rId10" Type="http://schemas.openxmlformats.org/officeDocument/2006/relationships/image" Target="../media/image15.jpg"/><Relationship Id="rId4" Type="http://schemas.openxmlformats.org/officeDocument/2006/relationships/image" Target="../media/image5.jpg"/><Relationship Id="rId9" Type="http://schemas.openxmlformats.org/officeDocument/2006/relationships/image" Target="../media/image14.jpg"/><Relationship Id="rId1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Cryptography Unplugged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60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15067" y="22887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Elizabeth it is in vain you say </a:t>
            </a:r>
          </a:p>
          <a:p>
            <a:r>
              <a:rPr lang="en-US" dirty="0"/>
              <a:t>'Love not' — thou </a:t>
            </a:r>
            <a:r>
              <a:rPr lang="en-US" dirty="0" err="1"/>
              <a:t>sayest</a:t>
            </a:r>
            <a:r>
              <a:rPr lang="en-US" dirty="0"/>
              <a:t> it in so sweet a way: </a:t>
            </a:r>
          </a:p>
          <a:p>
            <a:r>
              <a:rPr lang="en-US" dirty="0"/>
              <a:t>In vain those words from thee or L. E. L. </a:t>
            </a:r>
          </a:p>
          <a:p>
            <a:r>
              <a:rPr lang="en-US" dirty="0" err="1"/>
              <a:t>Zantippe's</a:t>
            </a:r>
            <a:r>
              <a:rPr lang="en-US" dirty="0"/>
              <a:t> talents had enforced so well: </a:t>
            </a:r>
          </a:p>
          <a:p>
            <a:r>
              <a:rPr lang="en-US" dirty="0"/>
              <a:t>Ah! if that language from thy heart arise, </a:t>
            </a:r>
          </a:p>
          <a:p>
            <a:r>
              <a:rPr lang="en-US" dirty="0"/>
              <a:t>Breathe it less gently forth — and veil </a:t>
            </a:r>
            <a:r>
              <a:rPr lang="en-US" dirty="0" err="1"/>
              <a:t>thine</a:t>
            </a:r>
            <a:r>
              <a:rPr lang="en-US" dirty="0"/>
              <a:t> eyes. </a:t>
            </a:r>
          </a:p>
          <a:p>
            <a:r>
              <a:rPr lang="en-US" dirty="0" err="1"/>
              <a:t>Endymion</a:t>
            </a:r>
            <a:r>
              <a:rPr lang="en-US" dirty="0"/>
              <a:t>, recollect, when Luna tried </a:t>
            </a:r>
          </a:p>
          <a:p>
            <a:r>
              <a:rPr lang="en-US" dirty="0"/>
              <a:t>To cure his love — was cured of all beside — </a:t>
            </a:r>
          </a:p>
          <a:p>
            <a:r>
              <a:rPr lang="en-US" dirty="0"/>
              <a:t>His folly — pride — and passion — for he died. </a:t>
            </a:r>
          </a:p>
          <a:p>
            <a:endParaRPr lang="en-US" dirty="0"/>
          </a:p>
          <a:p>
            <a:r>
              <a:rPr lang="en-US" dirty="0"/>
              <a:t>Edgar Allen Poe</a:t>
            </a:r>
          </a:p>
        </p:txBody>
      </p:sp>
    </p:spTree>
    <p:extLst>
      <p:ext uri="{BB962C8B-B14F-4D97-AF65-F5344CB8AC3E}">
        <p14:creationId xmlns:p14="http://schemas.microsoft.com/office/powerpoint/2010/main" val="2450184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7" y="2387601"/>
            <a:ext cx="7382933" cy="307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7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Frequency Analysis</a:t>
            </a:r>
          </a:p>
          <a:p>
            <a:r>
              <a:rPr lang="en-US" dirty="0"/>
              <a:t>Known text</a:t>
            </a:r>
          </a:p>
          <a:p>
            <a:r>
              <a:rPr lang="en-US" dirty="0"/>
              <a:t>Brute Force</a:t>
            </a:r>
          </a:p>
          <a:p>
            <a:pPr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72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Transposition</a:t>
            </a:r>
            <a:br>
              <a:rPr lang="en-US" dirty="0"/>
            </a:br>
            <a:r>
              <a:rPr lang="en-US" dirty="0"/>
              <a:t>French Rail Cipher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b="1" dirty="0"/>
              <a:t>Encryption</a:t>
            </a:r>
            <a:r>
              <a:rPr lang="en-US" dirty="0"/>
              <a:t>:  Fill a grid horizontally and read out letters vertically</a:t>
            </a:r>
          </a:p>
          <a:p>
            <a:r>
              <a:rPr lang="en-US" b="1" dirty="0"/>
              <a:t>Decryption</a:t>
            </a:r>
            <a:r>
              <a:rPr lang="en-US" dirty="0"/>
              <a:t>: Fill a grid vertically and read out letters horizontally</a:t>
            </a:r>
          </a:p>
          <a:p>
            <a:r>
              <a:rPr lang="en-US" b="1" dirty="0"/>
              <a:t>Key</a:t>
            </a:r>
            <a:r>
              <a:rPr lang="en-US" dirty="0"/>
              <a:t>: The number of columns to use.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THIS IS NOT A SECRET MESSAGE</a:t>
            </a:r>
          </a:p>
          <a:p>
            <a:r>
              <a:rPr lang="en-US" dirty="0"/>
              <a:t>Key: 5</a:t>
            </a:r>
          </a:p>
          <a:p>
            <a:pPr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91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TRansposition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626"/>
              </p:ext>
            </p:extLst>
          </p:nvPr>
        </p:nvGraphicFramePr>
        <p:xfrm>
          <a:off x="895349" y="2544234"/>
          <a:ext cx="7252207" cy="2586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26100" imgH="2006600" progId="Word.Document.12">
                  <p:embed/>
                </p:oleObj>
              </mc:Choice>
              <mc:Fallback>
                <p:oleObj name="Document" r:id="rId2" imgW="5626100" imgH="2006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5349" y="2544234"/>
                        <a:ext cx="7252207" cy="25865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656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ETAOIN SHRDLU  (type setting)</a:t>
            </a:r>
          </a:p>
          <a:p>
            <a:r>
              <a:rPr lang="en-US" dirty="0"/>
              <a:t>ETAOIN SRHLDC (English text)</a:t>
            </a:r>
          </a:p>
        </p:txBody>
      </p:sp>
    </p:spTree>
    <p:extLst>
      <p:ext uri="{BB962C8B-B14F-4D97-AF65-F5344CB8AC3E}">
        <p14:creationId xmlns:p14="http://schemas.microsoft.com/office/powerpoint/2010/main" val="2160239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906132"/>
              </p:ext>
            </p:extLst>
          </p:nvPr>
        </p:nvGraphicFramePr>
        <p:xfrm>
          <a:off x="1183216" y="1981200"/>
          <a:ext cx="6912689" cy="3354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26100" imgH="2730500" progId="Word.Document.12">
                  <p:embed/>
                </p:oleObj>
              </mc:Choice>
              <mc:Fallback>
                <p:oleObj name="Document" r:id="rId2" imgW="5626100" imgH="273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3216" y="1981200"/>
                        <a:ext cx="6912689" cy="3354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873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First, Second, Third, Last letters of words.</a:t>
            </a:r>
          </a:p>
          <a:p>
            <a:r>
              <a:rPr lang="en-US" dirty="0"/>
              <a:t>Digraphs/</a:t>
            </a:r>
            <a:r>
              <a:rPr lang="en-US" dirty="0" err="1"/>
              <a:t>Trigraphs</a:t>
            </a:r>
            <a:endParaRPr lang="en-US" dirty="0"/>
          </a:p>
          <a:p>
            <a:r>
              <a:rPr lang="en-US" dirty="0"/>
              <a:t>Double Letters</a:t>
            </a:r>
          </a:p>
          <a:p>
            <a:endParaRPr lang="en-US" dirty="0"/>
          </a:p>
          <a:p>
            <a:r>
              <a:rPr lang="en-US" dirty="0"/>
              <a:t>See handout!</a:t>
            </a:r>
          </a:p>
        </p:txBody>
      </p:sp>
    </p:spTree>
    <p:extLst>
      <p:ext uri="{BB962C8B-B14F-4D97-AF65-F5344CB8AC3E}">
        <p14:creationId xmlns:p14="http://schemas.microsoft.com/office/powerpoint/2010/main" val="3174898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Substitution</a:t>
            </a:r>
            <a:br>
              <a:rPr lang="en-US" dirty="0"/>
            </a:br>
            <a:r>
              <a:rPr lang="en-US" dirty="0"/>
              <a:t>CAESER Cipher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/>
            <a:r>
              <a:rPr lang="en-US" b="1" dirty="0"/>
              <a:t>Encryption</a:t>
            </a:r>
            <a:r>
              <a:rPr lang="en-US" dirty="0"/>
              <a:t>:  Shift each letter forward by a given amount </a:t>
            </a:r>
          </a:p>
          <a:p>
            <a:pPr marL="285750" indent="-285750"/>
            <a:r>
              <a:rPr lang="en-US" b="1" dirty="0"/>
              <a:t>Decryption</a:t>
            </a:r>
            <a:r>
              <a:rPr lang="en-US" dirty="0"/>
              <a:t>: Shift each letter backward by a given amount </a:t>
            </a:r>
          </a:p>
          <a:p>
            <a:r>
              <a:rPr lang="en-US" b="1" dirty="0"/>
              <a:t>Key</a:t>
            </a:r>
            <a:r>
              <a:rPr lang="en-US" dirty="0"/>
              <a:t>: The shift. 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THIS IS NOT A SECRET MESSAGE</a:t>
            </a:r>
          </a:p>
          <a:p>
            <a:r>
              <a:rPr lang="en-US" dirty="0"/>
              <a:t>Key: Shift 1 </a:t>
            </a:r>
          </a:p>
          <a:p>
            <a:r>
              <a:rPr lang="en-US" b="1" dirty="0"/>
              <a:t>UIJT JT OPU B TFDSFU NFTTBHF</a:t>
            </a:r>
            <a:endParaRPr lang="en-US" dirty="0"/>
          </a:p>
          <a:p>
            <a:endParaRPr lang="en-US" dirty="0"/>
          </a:p>
          <a:p>
            <a:pPr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812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Breaking Substitution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/>
            <a:r>
              <a:rPr lang="en-US" b="1" dirty="0"/>
              <a:t>Find the frequency of each letter.  </a:t>
            </a:r>
            <a:r>
              <a:rPr lang="en-US" dirty="0"/>
              <a:t> </a:t>
            </a:r>
          </a:p>
          <a:p>
            <a:r>
              <a:rPr lang="en-US" b="1" dirty="0"/>
              <a:t>Make guesses for the high frequency letters.</a:t>
            </a:r>
            <a:endParaRPr lang="en-US" dirty="0"/>
          </a:p>
          <a:p>
            <a:r>
              <a:rPr lang="en-US" b="1" dirty="0"/>
              <a:t>Guess words/digraphs/</a:t>
            </a:r>
            <a:r>
              <a:rPr lang="en-US" b="1" dirty="0" err="1"/>
              <a:t>trigraphs</a:t>
            </a:r>
            <a:endParaRPr lang="en-US" b="1" dirty="0"/>
          </a:p>
          <a:p>
            <a:r>
              <a:rPr lang="en-US" b="1" dirty="0"/>
              <a:t>Guess vowels</a:t>
            </a:r>
          </a:p>
          <a:p>
            <a:r>
              <a:rPr lang="en-US" b="1" dirty="0"/>
              <a:t>Guess words from context</a:t>
            </a:r>
          </a:p>
          <a:p>
            <a:r>
              <a:rPr lang="en-US" b="1" dirty="0"/>
              <a:t>See handout for example!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If I know both the plain text/cipher text I can determine the key</a:t>
            </a:r>
          </a:p>
          <a:p>
            <a:endParaRPr lang="en-US" dirty="0"/>
          </a:p>
          <a:p>
            <a:pPr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877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US" sz="2400" dirty="0"/>
              <a:t>How would you send secret information to someone else?</a:t>
            </a:r>
          </a:p>
        </p:txBody>
      </p:sp>
    </p:spTree>
    <p:extLst>
      <p:ext uri="{BB962C8B-B14F-4D97-AF65-F5344CB8AC3E}">
        <p14:creationId xmlns:p14="http://schemas.microsoft.com/office/powerpoint/2010/main" val="2003759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Substitution</a:t>
            </a:r>
            <a:br>
              <a:rPr lang="en-US" dirty="0"/>
            </a:br>
            <a:r>
              <a:rPr lang="en-US" dirty="0" err="1"/>
              <a:t>Vigenere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85750" indent="-285750"/>
            <a:r>
              <a:rPr lang="en-US" b="1" dirty="0"/>
              <a:t>Encryption</a:t>
            </a:r>
            <a:r>
              <a:rPr lang="en-US" dirty="0"/>
              <a:t>:  Table lookup</a:t>
            </a:r>
          </a:p>
          <a:p>
            <a:pPr marL="285750" indent="-285750"/>
            <a:r>
              <a:rPr lang="en-US" b="1" dirty="0"/>
              <a:t>Decryption</a:t>
            </a:r>
            <a:r>
              <a:rPr lang="en-US" dirty="0"/>
              <a:t>: Reverse Table lookup</a:t>
            </a:r>
          </a:p>
          <a:p>
            <a:r>
              <a:rPr lang="en-US" b="1" dirty="0"/>
              <a:t>Key</a:t>
            </a:r>
            <a:r>
              <a:rPr lang="en-US" dirty="0"/>
              <a:t>: A phrase (repeated if needed)</a:t>
            </a:r>
          </a:p>
          <a:p>
            <a:pPr indent="0">
              <a:buNone/>
            </a:pPr>
            <a:endParaRPr lang="en-US" dirty="0"/>
          </a:p>
          <a:p>
            <a:r>
              <a:rPr lang="en-US" dirty="0"/>
              <a:t>Each letter is shifted by a different amount that depends on the key.</a:t>
            </a:r>
          </a:p>
          <a:p>
            <a:r>
              <a:rPr lang="en-US" dirty="0"/>
              <a:t>How would you break it? </a:t>
            </a:r>
          </a:p>
          <a:p>
            <a:pPr indent="0">
              <a:buNone/>
            </a:pPr>
            <a:endParaRPr lang="en-US" dirty="0"/>
          </a:p>
          <a:p>
            <a:endParaRPr lang="en-US" dirty="0"/>
          </a:p>
          <a:p>
            <a:pPr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05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327686"/>
              </p:ext>
            </p:extLst>
          </p:nvPr>
        </p:nvGraphicFramePr>
        <p:xfrm>
          <a:off x="1746250" y="742950"/>
          <a:ext cx="5651500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51500" imgH="5372100" progId="Word.Document.12">
                  <p:embed/>
                </p:oleObj>
              </mc:Choice>
              <mc:Fallback>
                <p:oleObj name="Document" r:id="rId2" imgW="5651500" imgH="537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46250" y="742950"/>
                        <a:ext cx="5651500" cy="537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6167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37164"/>
              </p:ext>
            </p:extLst>
          </p:nvPr>
        </p:nvGraphicFramePr>
        <p:xfrm>
          <a:off x="1236861" y="2912533"/>
          <a:ext cx="6757789" cy="884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26100" imgH="736600" progId="Word.Document.12">
                  <p:embed/>
                </p:oleObj>
              </mc:Choice>
              <mc:Fallback>
                <p:oleObj name="Document" r:id="rId2" imgW="5626100" imgH="736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36861" y="2912533"/>
                        <a:ext cx="6757789" cy="884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1236861" y="2414601"/>
            <a:ext cx="2033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Key: NAPOLEON</a:t>
            </a:r>
            <a:endParaRPr lang="en-US" dirty="0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58A0413-D9BC-8165-CC34-4C6C952654DD}"/>
              </a:ext>
            </a:extLst>
          </p:cNvPr>
          <p:cNvSpPr/>
          <p:nvPr/>
        </p:nvSpPr>
        <p:spPr>
          <a:xfrm rot="10800000">
            <a:off x="4787757" y="2478901"/>
            <a:ext cx="102742" cy="369332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701EF33A-DEEF-0DA9-F11E-4A582D10C3EB}"/>
              </a:ext>
            </a:extLst>
          </p:cNvPr>
          <p:cNvSpPr/>
          <p:nvPr/>
        </p:nvSpPr>
        <p:spPr>
          <a:xfrm rot="10800000">
            <a:off x="4736386" y="4337040"/>
            <a:ext cx="102742" cy="369332"/>
          </a:xfrm>
          <a:prstGeom prst="upArrow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CF0F661-BCD2-D6FB-B2D3-44102B129D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509754"/>
              </p:ext>
            </p:extLst>
          </p:nvPr>
        </p:nvGraphicFramePr>
        <p:xfrm>
          <a:off x="1193105" y="4728633"/>
          <a:ext cx="6757789" cy="884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626100" imgH="736600" progId="Word.Document.12">
                  <p:embed/>
                </p:oleObj>
              </mc:Choice>
              <mc:Fallback>
                <p:oleObj name="Document" r:id="rId4" imgW="5626100" imgH="736600" progId="Word.Documen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3105" y="4728633"/>
                        <a:ext cx="6757789" cy="884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1297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161500"/>
              </p:ext>
            </p:extLst>
          </p:nvPr>
        </p:nvGraphicFramePr>
        <p:xfrm>
          <a:off x="1746250" y="742950"/>
          <a:ext cx="5651500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51500" imgH="5372100" progId="Word.Document.12">
                  <p:embed/>
                </p:oleObj>
              </mc:Choice>
              <mc:Fallback>
                <p:oleObj name="Document" r:id="rId2" imgW="5651500" imgH="5372100" progId="Word.Documen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46250" y="742950"/>
                        <a:ext cx="5651500" cy="537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rame 5">
            <a:extLst>
              <a:ext uri="{FF2B5EF4-FFF2-40B4-BE49-F238E27FC236}">
                <a16:creationId xmlns:a16="http://schemas.microsoft.com/office/drawing/2014/main" id="{8B27DFC0-1D2D-6071-B2A2-FA4290429167}"/>
              </a:ext>
            </a:extLst>
          </p:cNvPr>
          <p:cNvSpPr/>
          <p:nvPr/>
        </p:nvSpPr>
        <p:spPr>
          <a:xfrm>
            <a:off x="4232953" y="742950"/>
            <a:ext cx="226031" cy="5164690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1F1347BA-B6DF-BA2B-4692-990078E8ECB4}"/>
              </a:ext>
            </a:extLst>
          </p:cNvPr>
          <p:cNvSpPr/>
          <p:nvPr/>
        </p:nvSpPr>
        <p:spPr>
          <a:xfrm rot="16200000">
            <a:off x="4444003" y="-1402350"/>
            <a:ext cx="255996" cy="5651498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742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137080"/>
              </p:ext>
            </p:extLst>
          </p:nvPr>
        </p:nvGraphicFramePr>
        <p:xfrm>
          <a:off x="1746247" y="742950"/>
          <a:ext cx="5651500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51500" imgH="5372100" progId="Word.Document.12">
                  <p:embed/>
                </p:oleObj>
              </mc:Choice>
              <mc:Fallback>
                <p:oleObj name="Document" r:id="rId2" imgW="5651500" imgH="5372100" progId="Word.Documen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46247" y="742950"/>
                        <a:ext cx="5651500" cy="537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rame 5">
            <a:extLst>
              <a:ext uri="{FF2B5EF4-FFF2-40B4-BE49-F238E27FC236}">
                <a16:creationId xmlns:a16="http://schemas.microsoft.com/office/drawing/2014/main" id="{8B27DFC0-1D2D-6071-B2A2-FA4290429167}"/>
              </a:ext>
            </a:extLst>
          </p:cNvPr>
          <p:cNvSpPr/>
          <p:nvPr/>
        </p:nvSpPr>
        <p:spPr>
          <a:xfrm>
            <a:off x="4232952" y="742950"/>
            <a:ext cx="246581" cy="839270"/>
          </a:xfrm>
          <a:prstGeom prst="fram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1F1347BA-B6DF-BA2B-4692-990078E8ECB4}"/>
              </a:ext>
            </a:extLst>
          </p:cNvPr>
          <p:cNvSpPr/>
          <p:nvPr/>
        </p:nvSpPr>
        <p:spPr>
          <a:xfrm rot="16200000">
            <a:off x="2984892" y="61786"/>
            <a:ext cx="255996" cy="2733286"/>
          </a:xfrm>
          <a:prstGeom prst="fram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667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Breaking</a:t>
            </a:r>
            <a:br>
              <a:rPr lang="en-US" dirty="0"/>
            </a:br>
            <a:r>
              <a:rPr lang="en-US" dirty="0" err="1"/>
              <a:t>Vigenere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/>
              <a:t>Guess the  length of the key</a:t>
            </a:r>
          </a:p>
          <a:p>
            <a:pPr marL="285750" indent="-285750"/>
            <a:r>
              <a:rPr lang="en-US" dirty="0"/>
              <a:t>Use frequencies to guess key/message values</a:t>
            </a:r>
          </a:p>
          <a:p>
            <a:pPr marL="285750" indent="-285750"/>
            <a:r>
              <a:rPr lang="en-US" dirty="0"/>
              <a:t>Longer keys are stronger</a:t>
            </a:r>
          </a:p>
          <a:p>
            <a:pPr marL="285750" indent="-285750"/>
            <a:r>
              <a:rPr lang="en-US" dirty="0"/>
              <a:t>Keys that do not have patterns are stronger</a:t>
            </a:r>
          </a:p>
          <a:p>
            <a:pPr marL="285750" indent="-285750"/>
            <a:r>
              <a:rPr lang="en-US" dirty="0"/>
              <a:t>Longer messages are weaker</a:t>
            </a:r>
          </a:p>
          <a:p>
            <a:r>
              <a:rPr lang="en-US" dirty="0">
                <a:solidFill>
                  <a:srgbClr val="FF0000"/>
                </a:solidFill>
              </a:rPr>
              <a:t>If I know the plain text and cipher, I can find the key.</a:t>
            </a:r>
          </a:p>
          <a:p>
            <a:pPr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pPr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657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Enigma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Rotors/plug board</a:t>
            </a:r>
          </a:p>
          <a:p>
            <a:r>
              <a:rPr lang="en-US" dirty="0"/>
              <a:t>Key is Initial setting</a:t>
            </a:r>
          </a:p>
          <a:p>
            <a:r>
              <a:rPr lang="en-US" dirty="0"/>
              <a:t>Daily change</a:t>
            </a:r>
          </a:p>
          <a:p>
            <a:r>
              <a:rPr lang="en-US" dirty="0"/>
              <a:t>Key press causes rotation</a:t>
            </a:r>
          </a:p>
          <a:p>
            <a:r>
              <a:rPr lang="en-US" dirty="0"/>
              <a:t>Poland broke early versions</a:t>
            </a:r>
          </a:p>
          <a:p>
            <a:r>
              <a:rPr lang="en-US" dirty="0"/>
              <a:t>Germany added Rotors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163" y="2116668"/>
            <a:ext cx="3090162" cy="336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7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Using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Hand (rotor only)</a:t>
            </a:r>
          </a:p>
          <a:p>
            <a:r>
              <a:rPr lang="en-US" dirty="0"/>
              <a:t>Brute Force (+ plug board)</a:t>
            </a:r>
          </a:p>
          <a:p>
            <a:r>
              <a:rPr lang="en-US" dirty="0"/>
              <a:t>Needed a guess of part of plain text (crib)</a:t>
            </a:r>
          </a:p>
          <a:p>
            <a:r>
              <a:rPr lang="en-US" dirty="0"/>
              <a:t>Or break same message sent less securely</a:t>
            </a:r>
          </a:p>
          <a:p>
            <a:r>
              <a:rPr lang="en-US" dirty="0"/>
              <a:t>Mechanical/Electrical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567" y="2260216"/>
            <a:ext cx="2137833" cy="322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49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 repository with:</a:t>
            </a:r>
          </a:p>
          <a:p>
            <a:pPr lvl="1"/>
            <a:r>
              <a:rPr lang="en-US" dirty="0"/>
              <a:t>The power point</a:t>
            </a:r>
          </a:p>
          <a:p>
            <a:pPr lvl="1"/>
            <a:r>
              <a:rPr lang="en-US" dirty="0"/>
              <a:t>Frequency analysis sample handout</a:t>
            </a:r>
          </a:p>
          <a:p>
            <a:pPr lvl="1"/>
            <a:r>
              <a:rPr lang="en-US" dirty="0"/>
              <a:t>Substitution encrypted messages to crack</a:t>
            </a:r>
          </a:p>
          <a:p>
            <a:pPr lvl="1"/>
            <a:r>
              <a:rPr lang="en-US" dirty="0"/>
              <a:t>WebApp that automates frequency analysis</a:t>
            </a:r>
          </a:p>
          <a:p>
            <a:r>
              <a:rPr lang="en-US" sz="1400" dirty="0">
                <a:hlinkClick r:id="rId2"/>
              </a:rPr>
              <a:t>https://github.com/Charles-Hoot/CyberPalooza-Crypto-Unplugged</a:t>
            </a:r>
            <a:endParaRPr lang="en-US" sz="1400" dirty="0"/>
          </a:p>
          <a:p>
            <a:r>
              <a:rPr lang="en-US" sz="1400" dirty="0">
                <a:hlinkClick r:id="rId3"/>
              </a:rPr>
              <a:t>https://charles-hoot.github.io/CyberPalooza-Crypto-Unplugged/freq.html</a:t>
            </a:r>
            <a:endParaRPr lang="en-US" sz="1400"/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50025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Transposition</a:t>
            </a:r>
          </a:p>
          <a:p>
            <a:r>
              <a:rPr lang="en-US" dirty="0"/>
              <a:t>Substitution</a:t>
            </a:r>
          </a:p>
          <a:p>
            <a:r>
              <a:rPr lang="en-US" dirty="0"/>
              <a:t>Obfuscation (Steganography)</a:t>
            </a:r>
          </a:p>
        </p:txBody>
      </p:sp>
    </p:spTree>
    <p:extLst>
      <p:ext uri="{BB962C8B-B14F-4D97-AF65-F5344CB8AC3E}">
        <p14:creationId xmlns:p14="http://schemas.microsoft.com/office/powerpoint/2010/main" val="184410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Message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6A198B-ABDB-B9CD-CE2F-2539FA65F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03" y="2887894"/>
            <a:ext cx="523791" cy="54110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D4ADAC-9BCA-1B3B-9377-6964BED28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79" y="2887894"/>
            <a:ext cx="523791" cy="541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8594C5-0FD0-EEBE-C21E-A97EECE96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55" y="2887894"/>
            <a:ext cx="523791" cy="541106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9887DC49-5762-8F8E-97C9-F03999FDB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231" y="2887894"/>
            <a:ext cx="523791" cy="541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28D830-2E97-FA7B-4FD3-AC1BED2DC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146" y="2887894"/>
            <a:ext cx="523791" cy="5411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77BE24-3186-254B-1E39-1133364C5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062" y="2887894"/>
            <a:ext cx="523792" cy="54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4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Transposition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6A198B-ABDB-B9CD-CE2F-2539FA65F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39" y="2887894"/>
            <a:ext cx="523791" cy="54110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D4ADAC-9BCA-1B3B-9377-6964BED28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63" y="2887894"/>
            <a:ext cx="523791" cy="541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8594C5-0FD0-EEBE-C21E-A97EECE96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91" y="2887894"/>
            <a:ext cx="523791" cy="541106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9887DC49-5762-8F8E-97C9-F03999FDB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315" y="2887894"/>
            <a:ext cx="523791" cy="541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28D830-2E97-FA7B-4FD3-AC1BED2DC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944" y="2887893"/>
            <a:ext cx="523791" cy="5411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77BE24-3186-254B-1E39-1133364C5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867" y="2887894"/>
            <a:ext cx="523792" cy="541107"/>
          </a:xfrm>
          <a:prstGeom prst="rect">
            <a:avLst/>
          </a:prstGeom>
        </p:spPr>
      </p:pic>
      <p:sp>
        <p:nvSpPr>
          <p:cNvPr id="3" name="Circular Arrow 2">
            <a:extLst>
              <a:ext uri="{FF2B5EF4-FFF2-40B4-BE49-F238E27FC236}">
                <a16:creationId xmlns:a16="http://schemas.microsoft.com/office/drawing/2014/main" id="{619E756D-6C16-2B5C-D00F-B9347F73FD3C}"/>
              </a:ext>
            </a:extLst>
          </p:cNvPr>
          <p:cNvSpPr/>
          <p:nvPr/>
        </p:nvSpPr>
        <p:spPr>
          <a:xfrm>
            <a:off x="1722538" y="2593368"/>
            <a:ext cx="610776" cy="565078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Circular Arrow 3">
            <a:extLst>
              <a:ext uri="{FF2B5EF4-FFF2-40B4-BE49-F238E27FC236}">
                <a16:creationId xmlns:a16="http://schemas.microsoft.com/office/drawing/2014/main" id="{C424B68C-1491-65EA-353A-90D486F8FE05}"/>
              </a:ext>
            </a:extLst>
          </p:cNvPr>
          <p:cNvSpPr/>
          <p:nvPr/>
        </p:nvSpPr>
        <p:spPr>
          <a:xfrm flipH="1" flipV="1">
            <a:off x="1722538" y="3093376"/>
            <a:ext cx="610776" cy="671248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A56222DB-F9C6-D6F3-AE1C-C9183DFD8203}"/>
              </a:ext>
            </a:extLst>
          </p:cNvPr>
          <p:cNvSpPr/>
          <p:nvPr/>
        </p:nvSpPr>
        <p:spPr>
          <a:xfrm>
            <a:off x="2865418" y="2605354"/>
            <a:ext cx="610776" cy="565078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242710C3-AABE-3C97-0F89-3DB402813F45}"/>
              </a:ext>
            </a:extLst>
          </p:cNvPr>
          <p:cNvSpPr/>
          <p:nvPr/>
        </p:nvSpPr>
        <p:spPr>
          <a:xfrm>
            <a:off x="4102271" y="2605354"/>
            <a:ext cx="610776" cy="565078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6215C2FE-2C12-C1EC-090C-73541643CBF6}"/>
              </a:ext>
            </a:extLst>
          </p:cNvPr>
          <p:cNvSpPr/>
          <p:nvPr/>
        </p:nvSpPr>
        <p:spPr>
          <a:xfrm flipH="1" flipV="1">
            <a:off x="2912850" y="3075389"/>
            <a:ext cx="610776" cy="671248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6BA07EA9-6206-E8F3-A5A1-C2C6AC9B0D8A}"/>
              </a:ext>
            </a:extLst>
          </p:cNvPr>
          <p:cNvSpPr/>
          <p:nvPr/>
        </p:nvSpPr>
        <p:spPr>
          <a:xfrm flipH="1" flipV="1">
            <a:off x="4117571" y="3093376"/>
            <a:ext cx="610776" cy="671248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066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6A198B-ABDB-B9CD-CE2F-2539FA65F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03" y="2887894"/>
            <a:ext cx="523791" cy="54110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D4ADAC-9BCA-1B3B-9377-6964BED28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79" y="2887894"/>
            <a:ext cx="523791" cy="541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8594C5-0FD0-EEBE-C21E-A97EECE96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55" y="2887894"/>
            <a:ext cx="523791" cy="541106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9887DC49-5762-8F8E-97C9-F03999FDB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231" y="2887894"/>
            <a:ext cx="523791" cy="541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28D830-2E97-FA7B-4FD3-AC1BED2DC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146" y="2887894"/>
            <a:ext cx="523791" cy="5411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77BE24-3186-254B-1E39-1133364C5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062" y="2887894"/>
            <a:ext cx="523792" cy="541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55DA43-81B5-6E91-2098-C1A0A9AB1E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02" y="3728997"/>
            <a:ext cx="523792" cy="541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44D7BF-758D-AD0E-AFAD-BF097B887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145" y="3728998"/>
            <a:ext cx="523791" cy="54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E6CD11-29AB-82FA-A0BF-7EEBBD3760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01" y="3728999"/>
            <a:ext cx="523791" cy="54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701E35-6551-0D39-4F16-066369BF58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79" y="3729000"/>
            <a:ext cx="523791" cy="5411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7FBFDE-F522-DA52-8C9D-A40CCFD1B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721" y="3728997"/>
            <a:ext cx="523792" cy="5411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94CF56-6693-9A1E-96CF-064184D74A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00" y="3728997"/>
            <a:ext cx="523791" cy="541107"/>
          </a:xfrm>
          <a:prstGeom prst="rect">
            <a:avLst/>
          </a:prstGeom>
        </p:spPr>
      </p:pic>
      <p:sp>
        <p:nvSpPr>
          <p:cNvPr id="19" name="Down Arrow 18">
            <a:extLst>
              <a:ext uri="{FF2B5EF4-FFF2-40B4-BE49-F238E27FC236}">
                <a16:creationId xmlns:a16="http://schemas.microsoft.com/office/drawing/2014/main" id="{6660CD66-37BD-B5D3-D9D2-3B2C8FA8A4D1}"/>
              </a:ext>
            </a:extLst>
          </p:cNvPr>
          <p:cNvSpPr/>
          <p:nvPr/>
        </p:nvSpPr>
        <p:spPr>
          <a:xfrm>
            <a:off x="1632605" y="3449455"/>
            <a:ext cx="164386" cy="2795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FD517237-3AA8-0F01-6B77-2D5B484780B6}"/>
              </a:ext>
            </a:extLst>
          </p:cNvPr>
          <p:cNvSpPr/>
          <p:nvPr/>
        </p:nvSpPr>
        <p:spPr>
          <a:xfrm>
            <a:off x="2243381" y="3429000"/>
            <a:ext cx="164386" cy="2795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EC04D2F-20D9-561B-C631-CD78700CE6A6}"/>
              </a:ext>
            </a:extLst>
          </p:cNvPr>
          <p:cNvSpPr/>
          <p:nvPr/>
        </p:nvSpPr>
        <p:spPr>
          <a:xfrm>
            <a:off x="2861816" y="3428571"/>
            <a:ext cx="164386" cy="2795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E6662DDE-CD28-6B64-88F0-817D9527457F}"/>
              </a:ext>
            </a:extLst>
          </p:cNvPr>
          <p:cNvSpPr/>
          <p:nvPr/>
        </p:nvSpPr>
        <p:spPr>
          <a:xfrm>
            <a:off x="3469414" y="3417681"/>
            <a:ext cx="164386" cy="2795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9E095FD-80FE-E497-A610-1F57A6F2CDC3}"/>
              </a:ext>
            </a:extLst>
          </p:cNvPr>
          <p:cNvSpPr/>
          <p:nvPr/>
        </p:nvSpPr>
        <p:spPr>
          <a:xfrm>
            <a:off x="4076738" y="3416207"/>
            <a:ext cx="164386" cy="2795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E753551E-D4B6-6D05-AABE-7B3EB79BB96D}"/>
              </a:ext>
            </a:extLst>
          </p:cNvPr>
          <p:cNvSpPr/>
          <p:nvPr/>
        </p:nvSpPr>
        <p:spPr>
          <a:xfrm>
            <a:off x="4699798" y="3415349"/>
            <a:ext cx="164386" cy="2795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98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Obfuscation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6A198B-ABDB-B9CD-CE2F-2539FA65F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73" y="3736930"/>
            <a:ext cx="523791" cy="54110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D4ADAC-9BCA-1B3B-9377-6964BED28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270" y="2690814"/>
            <a:ext cx="523791" cy="541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8594C5-0FD0-EEBE-C21E-A97EECE96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26" y="3736930"/>
            <a:ext cx="523792" cy="541107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9887DC49-5762-8F8E-97C9-F03999FDB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690814"/>
            <a:ext cx="523791" cy="541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28D830-2E97-FA7B-4FD3-AC1BED2DC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50" y="2690814"/>
            <a:ext cx="523791" cy="541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A2078-0C90-DD41-DF01-35166F099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33" y="2713358"/>
            <a:ext cx="534867" cy="541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423950-BC11-AE65-989C-79CA2AED0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73" y="3710831"/>
            <a:ext cx="585524" cy="587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4FA492-8A59-00DC-501B-DD34C727F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43" y="2713358"/>
            <a:ext cx="527881" cy="5411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4A8B15-58B6-7F56-2213-87485EDF4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10" y="3723068"/>
            <a:ext cx="523790" cy="5411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D49B2A-7B12-50C3-AFBD-59097C965A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335" y="3736932"/>
            <a:ext cx="534376" cy="5411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318AA3-3DA4-077C-69CD-392A8AA9EB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647" y="2723790"/>
            <a:ext cx="569767" cy="5411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28ABDD-B5C8-D1D1-40B3-CCE1719ADF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862" y="3723068"/>
            <a:ext cx="484626" cy="5411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371188-5D6B-4353-8298-07124BED7F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94" y="3745372"/>
            <a:ext cx="522062" cy="518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5A9031-799B-3A9F-7CA6-9D0712CF5E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542410" y="2706375"/>
            <a:ext cx="505066" cy="5217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06D74A1-9167-1AA7-4C3E-322840A1A1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02712" y="3734218"/>
            <a:ext cx="523789" cy="5411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E7A36E-1B80-C01E-DC7D-3A5E5FE37C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923815" y="3734218"/>
            <a:ext cx="516864" cy="5411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5640067-2E1F-1CAC-4E09-38420040E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11633" y="2723790"/>
            <a:ext cx="523789" cy="5411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F3633CB-817F-093A-7CB3-2CFE6FABC3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74520" y="2713358"/>
            <a:ext cx="523789" cy="541104"/>
          </a:xfrm>
          <a:prstGeom prst="rect">
            <a:avLst/>
          </a:prstGeom>
        </p:spPr>
      </p:pic>
      <p:sp>
        <p:nvSpPr>
          <p:cNvPr id="3" name="4-Point Star 2">
            <a:extLst>
              <a:ext uri="{FF2B5EF4-FFF2-40B4-BE49-F238E27FC236}">
                <a16:creationId xmlns:a16="http://schemas.microsoft.com/office/drawing/2014/main" id="{EEE906CD-276B-99E9-4824-6B2EE7151476}"/>
              </a:ext>
            </a:extLst>
          </p:cNvPr>
          <p:cNvSpPr/>
          <p:nvPr/>
        </p:nvSpPr>
        <p:spPr>
          <a:xfrm>
            <a:off x="1541027" y="2461706"/>
            <a:ext cx="184935" cy="205483"/>
          </a:xfrm>
          <a:prstGeom prst="star4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4-Point Star 4">
            <a:extLst>
              <a:ext uri="{FF2B5EF4-FFF2-40B4-BE49-F238E27FC236}">
                <a16:creationId xmlns:a16="http://schemas.microsoft.com/office/drawing/2014/main" id="{403F3B07-05DB-5EED-8AA6-EA278E92BACF}"/>
              </a:ext>
            </a:extLst>
          </p:cNvPr>
          <p:cNvSpPr/>
          <p:nvPr/>
        </p:nvSpPr>
        <p:spPr>
          <a:xfrm>
            <a:off x="3457697" y="2461707"/>
            <a:ext cx="184935" cy="205483"/>
          </a:xfrm>
          <a:prstGeom prst="star4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4-Point Star 7">
            <a:extLst>
              <a:ext uri="{FF2B5EF4-FFF2-40B4-BE49-F238E27FC236}">
                <a16:creationId xmlns:a16="http://schemas.microsoft.com/office/drawing/2014/main" id="{D6254A4D-D561-0805-1A42-1B47F53CC648}"/>
              </a:ext>
            </a:extLst>
          </p:cNvPr>
          <p:cNvSpPr/>
          <p:nvPr/>
        </p:nvSpPr>
        <p:spPr>
          <a:xfrm>
            <a:off x="5457630" y="2465979"/>
            <a:ext cx="184935" cy="205483"/>
          </a:xfrm>
          <a:prstGeom prst="star4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4-Point Star 12">
            <a:extLst>
              <a:ext uri="{FF2B5EF4-FFF2-40B4-BE49-F238E27FC236}">
                <a16:creationId xmlns:a16="http://schemas.microsoft.com/office/drawing/2014/main" id="{1E536916-AC77-AEEE-F358-60AD3DC7468C}"/>
              </a:ext>
            </a:extLst>
          </p:cNvPr>
          <p:cNvSpPr/>
          <p:nvPr/>
        </p:nvSpPr>
        <p:spPr>
          <a:xfrm>
            <a:off x="1541026" y="3496212"/>
            <a:ext cx="184935" cy="205483"/>
          </a:xfrm>
          <a:prstGeom prst="star4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4-Point Star 16">
            <a:extLst>
              <a:ext uri="{FF2B5EF4-FFF2-40B4-BE49-F238E27FC236}">
                <a16:creationId xmlns:a16="http://schemas.microsoft.com/office/drawing/2014/main" id="{ECC1152B-5E98-F2F0-E7A4-4D3270D6C4D4}"/>
              </a:ext>
            </a:extLst>
          </p:cNvPr>
          <p:cNvSpPr/>
          <p:nvPr/>
        </p:nvSpPr>
        <p:spPr>
          <a:xfrm>
            <a:off x="5449794" y="3550029"/>
            <a:ext cx="184935" cy="205483"/>
          </a:xfrm>
          <a:prstGeom prst="star4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4-Point Star 18">
            <a:extLst>
              <a:ext uri="{FF2B5EF4-FFF2-40B4-BE49-F238E27FC236}">
                <a16:creationId xmlns:a16="http://schemas.microsoft.com/office/drawing/2014/main" id="{A46048D2-A6EA-697E-6A8A-C242D499528C}"/>
              </a:ext>
            </a:extLst>
          </p:cNvPr>
          <p:cNvSpPr/>
          <p:nvPr/>
        </p:nvSpPr>
        <p:spPr>
          <a:xfrm>
            <a:off x="3500367" y="3482806"/>
            <a:ext cx="184935" cy="205483"/>
          </a:xfrm>
          <a:prstGeom prst="star4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85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Obfuscation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6A198B-ABDB-B9CD-CE2F-2539FA65F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156" y="3055117"/>
            <a:ext cx="523791" cy="54110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D4ADAC-9BCA-1B3B-9377-6964BED28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46619">
            <a:off x="3533007" y="3055117"/>
            <a:ext cx="523791" cy="541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8594C5-0FD0-EEBE-C21E-A97EECE96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71225">
            <a:off x="3794902" y="3608208"/>
            <a:ext cx="523792" cy="541107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9887DC49-5762-8F8E-97C9-F03999FDB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7626">
            <a:off x="4658423" y="2808980"/>
            <a:ext cx="523791" cy="541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28D830-2E97-FA7B-4FD3-AC1BED2DC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146" y="2887894"/>
            <a:ext cx="523791" cy="5411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77BE24-3186-254B-1E39-1133364C5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902">
            <a:off x="2837783" y="3705893"/>
            <a:ext cx="523792" cy="541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A2078-0C90-DD41-DF01-35166F099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091" y="4450391"/>
            <a:ext cx="534867" cy="541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423950-BC11-AE65-989C-79CA2AED05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51" y="3551403"/>
            <a:ext cx="538933" cy="54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4FA492-8A59-00DC-501B-DD34C727F7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598" y="3754491"/>
            <a:ext cx="527881" cy="5411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4A8B15-58B6-7F56-2213-87485EDF4B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18" y="4166371"/>
            <a:ext cx="523790" cy="5411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D49B2A-7B12-50C3-AFBD-59097C965A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156" y="4228592"/>
            <a:ext cx="534376" cy="5411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318AA3-3DA4-077C-69CD-392A8AA9EB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6402">
            <a:off x="3247533" y="3730719"/>
            <a:ext cx="569767" cy="5411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28ABDD-B5C8-D1D1-40B3-CCE1719AD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2219">
            <a:off x="4982712" y="4094558"/>
            <a:ext cx="484626" cy="5411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371188-5D6B-4353-8298-07124BED7F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010" y="3799666"/>
            <a:ext cx="522062" cy="518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5A9031-799B-3A9F-7CA6-9D0712CF5E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265043" y="3281215"/>
            <a:ext cx="484625" cy="5006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06D74A1-9167-1AA7-4C3E-322840A1A1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23687" y="3377019"/>
            <a:ext cx="523789" cy="5411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E7A36E-1B80-C01E-DC7D-3A5E5FE37C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7609" flipV="1">
            <a:off x="4179542" y="4047913"/>
            <a:ext cx="523792" cy="5411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A2CD63-0337-B041-7B63-52F115D7DF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8128">
            <a:off x="2207799" y="3825155"/>
            <a:ext cx="567365" cy="5411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5640067-2E1F-1CAC-4E09-38420040E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47747" flipH="1">
            <a:off x="4594706" y="3231918"/>
            <a:ext cx="523789" cy="5411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F3633CB-817F-093A-7CB3-2CFE6FABC3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41077" y="2690814"/>
            <a:ext cx="523789" cy="54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2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Plain text</a:t>
            </a:r>
          </a:p>
          <a:p>
            <a:r>
              <a:rPr lang="en-US" dirty="0"/>
              <a:t>Key</a:t>
            </a:r>
          </a:p>
          <a:p>
            <a:r>
              <a:rPr lang="en-US" dirty="0"/>
              <a:t>Encryption/Decryption</a:t>
            </a:r>
          </a:p>
          <a:p>
            <a:r>
              <a:rPr lang="en-US" dirty="0"/>
              <a:t>Cipher text Encrypt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5935B7F8-EB9C-3234-4F1B-3066F2DD9DBE}"/>
              </a:ext>
            </a:extLst>
          </p:cNvPr>
          <p:cNvSpPr/>
          <p:nvPr/>
        </p:nvSpPr>
        <p:spPr>
          <a:xfrm>
            <a:off x="5165334" y="3300891"/>
            <a:ext cx="2075380" cy="534256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D4B6F8-2DF0-FF7C-18B3-60D308E746A3}"/>
              </a:ext>
            </a:extLst>
          </p:cNvPr>
          <p:cNvSpPr txBox="1"/>
          <p:nvPr/>
        </p:nvSpPr>
        <p:spPr>
          <a:xfrm>
            <a:off x="5604552" y="3354579"/>
            <a:ext cx="103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Encrypt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645151C-9AD6-3C51-A9BF-6BE8C92EDD09}"/>
              </a:ext>
            </a:extLst>
          </p:cNvPr>
          <p:cNvSpPr/>
          <p:nvPr/>
        </p:nvSpPr>
        <p:spPr>
          <a:xfrm>
            <a:off x="6041204" y="2826299"/>
            <a:ext cx="164387" cy="4623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8805704-D946-EC3C-7A78-CC44CAEDFA30}"/>
              </a:ext>
            </a:extLst>
          </p:cNvPr>
          <p:cNvSpPr/>
          <p:nvPr/>
        </p:nvSpPr>
        <p:spPr>
          <a:xfrm>
            <a:off x="6041204" y="3798149"/>
            <a:ext cx="164387" cy="4623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80B30-075E-5138-A22C-EB7166D74EEF}"/>
              </a:ext>
            </a:extLst>
          </p:cNvPr>
          <p:cNvSpPr txBox="1"/>
          <p:nvPr/>
        </p:nvSpPr>
        <p:spPr>
          <a:xfrm>
            <a:off x="5527497" y="2437495"/>
            <a:ext cx="1474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Plain 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0F8D2C-3C65-DEF7-AFBE-194747CBBABD}"/>
              </a:ext>
            </a:extLst>
          </p:cNvPr>
          <p:cNvSpPr txBox="1"/>
          <p:nvPr/>
        </p:nvSpPr>
        <p:spPr>
          <a:xfrm>
            <a:off x="5527497" y="4263912"/>
            <a:ext cx="1474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Cipher text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485BBDB5-AA1F-013F-9391-4615BBA8A86B}"/>
              </a:ext>
            </a:extLst>
          </p:cNvPr>
          <p:cNvSpPr/>
          <p:nvPr/>
        </p:nvSpPr>
        <p:spPr>
          <a:xfrm>
            <a:off x="7240714" y="3469735"/>
            <a:ext cx="457200" cy="13901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077BF-6048-3B79-CCCD-8356EC5E7A14}"/>
              </a:ext>
            </a:extLst>
          </p:cNvPr>
          <p:cNvSpPr txBox="1"/>
          <p:nvPr/>
        </p:nvSpPr>
        <p:spPr>
          <a:xfrm>
            <a:off x="7275391" y="3169913"/>
            <a:ext cx="601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9531184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30539</TotalTime>
  <Words>514</Words>
  <Application>Microsoft Macintosh PowerPoint</Application>
  <PresentationFormat>On-screen Show (4:3)</PresentationFormat>
  <Paragraphs>108</Paragraphs>
  <Slides>28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Garamond</vt:lpstr>
      <vt:lpstr>Wingdings</vt:lpstr>
      <vt:lpstr>Couture</vt:lpstr>
      <vt:lpstr>Document</vt:lpstr>
      <vt:lpstr>Cryptography Unplugged</vt:lpstr>
      <vt:lpstr>PowerPoint Presentation</vt:lpstr>
      <vt:lpstr>PowerPoint Presentation</vt:lpstr>
      <vt:lpstr>Sample Message</vt:lpstr>
      <vt:lpstr>Transposition</vt:lpstr>
      <vt:lpstr>Substitution</vt:lpstr>
      <vt:lpstr>Obfuscation</vt:lpstr>
      <vt:lpstr>Obfuscation</vt:lpstr>
      <vt:lpstr>Terms</vt:lpstr>
      <vt:lpstr>PowerPoint Presentation</vt:lpstr>
      <vt:lpstr>PowerPoint Presentation</vt:lpstr>
      <vt:lpstr>Breaking Encryption</vt:lpstr>
      <vt:lpstr>Transposition French Rail Cipher</vt:lpstr>
      <vt:lpstr>TRansposition</vt:lpstr>
      <vt:lpstr>Frequency</vt:lpstr>
      <vt:lpstr>PowerPoint Presentation</vt:lpstr>
      <vt:lpstr>Frequency</vt:lpstr>
      <vt:lpstr>Substitution CAESER Cipher</vt:lpstr>
      <vt:lpstr>Breaking Substitution</vt:lpstr>
      <vt:lpstr>Substitution Vigenere</vt:lpstr>
      <vt:lpstr>PowerPoint Presentation</vt:lpstr>
      <vt:lpstr>PowerPoint Presentation</vt:lpstr>
      <vt:lpstr>PowerPoint Presentation</vt:lpstr>
      <vt:lpstr>PowerPoint Presentation</vt:lpstr>
      <vt:lpstr>Breaking Vigenere</vt:lpstr>
      <vt:lpstr>Enigma </vt:lpstr>
      <vt:lpstr>Break Using</vt:lpstr>
      <vt:lpstr>Extras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 Unplugged</dc:title>
  <dc:creator>Charles Hoot</dc:creator>
  <cp:lastModifiedBy>Charles Hoot</cp:lastModifiedBy>
  <cp:revision>17</cp:revision>
  <dcterms:created xsi:type="dcterms:W3CDTF">2018-05-03T03:52:06Z</dcterms:created>
  <dcterms:modified xsi:type="dcterms:W3CDTF">2024-04-04T16:59:05Z</dcterms:modified>
</cp:coreProperties>
</file>